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Open Sauce" charset="1" panose="00000500000000000000"/>
      <p:regular r:id="rId32"/>
    </p:embeddedFont>
    <p:embeddedFont>
      <p:font typeface="Poppins Bold" charset="1" panose="00000800000000000000"/>
      <p:regular r:id="rId33"/>
    </p:embeddedFont>
    <p:embeddedFont>
      <p:font typeface="Canva Sans" charset="1" panose="020B0503030501040103"/>
      <p:regular r:id="rId34"/>
    </p:embeddedFont>
    <p:embeddedFont>
      <p:font typeface="Poppins" charset="1" panose="00000500000000000000"/>
      <p:regular r:id="rId35"/>
    </p:embeddedFont>
    <p:embeddedFont>
      <p:font typeface="Open Sauce Bold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embeddings/oleObject2.bin" Type="http://schemas.openxmlformats.org/officeDocument/2006/relationships/oleObjec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84094" y="2618387"/>
            <a:ext cx="24003826" cy="5437550"/>
            <a:chOff x="0" y="0"/>
            <a:chExt cx="6321995" cy="14321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21996" cy="1432112"/>
            </a:xfrm>
            <a:custGeom>
              <a:avLst/>
              <a:gdLst/>
              <a:ahLst/>
              <a:cxnLst/>
              <a:rect r="r" b="b" t="t" l="l"/>
              <a:pathLst>
                <a:path h="1432112" w="6321996">
                  <a:moveTo>
                    <a:pt x="129011" y="0"/>
                  </a:moveTo>
                  <a:lnTo>
                    <a:pt x="6192984" y="0"/>
                  </a:lnTo>
                  <a:cubicBezTo>
                    <a:pt x="6227200" y="0"/>
                    <a:pt x="6260015" y="13592"/>
                    <a:pt x="6284209" y="37787"/>
                  </a:cubicBezTo>
                  <a:cubicBezTo>
                    <a:pt x="6308403" y="61981"/>
                    <a:pt x="6321996" y="94795"/>
                    <a:pt x="6321996" y="129011"/>
                  </a:cubicBezTo>
                  <a:lnTo>
                    <a:pt x="6321996" y="1303100"/>
                  </a:lnTo>
                  <a:cubicBezTo>
                    <a:pt x="6321996" y="1337316"/>
                    <a:pt x="6308403" y="1370131"/>
                    <a:pt x="6284209" y="1394325"/>
                  </a:cubicBezTo>
                  <a:cubicBezTo>
                    <a:pt x="6260015" y="1418520"/>
                    <a:pt x="6227200" y="1432112"/>
                    <a:pt x="6192984" y="1432112"/>
                  </a:cubicBezTo>
                  <a:lnTo>
                    <a:pt x="129011" y="1432112"/>
                  </a:lnTo>
                  <a:cubicBezTo>
                    <a:pt x="94795" y="1432112"/>
                    <a:pt x="61981" y="1418520"/>
                    <a:pt x="37787" y="1394325"/>
                  </a:cubicBezTo>
                  <a:cubicBezTo>
                    <a:pt x="13592" y="1370131"/>
                    <a:pt x="0" y="1337316"/>
                    <a:pt x="0" y="1303100"/>
                  </a:cubicBezTo>
                  <a:lnTo>
                    <a:pt x="0" y="129011"/>
                  </a:lnTo>
                  <a:cubicBezTo>
                    <a:pt x="0" y="94795"/>
                    <a:pt x="13592" y="61981"/>
                    <a:pt x="37787" y="37787"/>
                  </a:cubicBezTo>
                  <a:cubicBezTo>
                    <a:pt x="61981" y="13592"/>
                    <a:pt x="94795" y="0"/>
                    <a:pt x="129011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321995" cy="1470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82797" y="6692084"/>
            <a:ext cx="6270569" cy="657848"/>
            <a:chOff x="0" y="0"/>
            <a:chExt cx="1651508" cy="1732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1508" cy="173260"/>
            </a:xfrm>
            <a:custGeom>
              <a:avLst/>
              <a:gdLst/>
              <a:ahLst/>
              <a:cxnLst/>
              <a:rect r="r" b="b" t="t" l="l"/>
              <a:pathLst>
                <a:path h="173260" w="1651508">
                  <a:moveTo>
                    <a:pt x="62967" y="0"/>
                  </a:moveTo>
                  <a:lnTo>
                    <a:pt x="1588541" y="0"/>
                  </a:lnTo>
                  <a:cubicBezTo>
                    <a:pt x="1605241" y="0"/>
                    <a:pt x="1621257" y="6634"/>
                    <a:pt x="1633065" y="18443"/>
                  </a:cubicBezTo>
                  <a:cubicBezTo>
                    <a:pt x="1644874" y="30251"/>
                    <a:pt x="1651508" y="46267"/>
                    <a:pt x="1651508" y="62967"/>
                  </a:cubicBezTo>
                  <a:lnTo>
                    <a:pt x="1651508" y="110293"/>
                  </a:lnTo>
                  <a:cubicBezTo>
                    <a:pt x="1651508" y="145069"/>
                    <a:pt x="1623317" y="173260"/>
                    <a:pt x="1588541" y="173260"/>
                  </a:cubicBezTo>
                  <a:lnTo>
                    <a:pt x="62967" y="173260"/>
                  </a:lnTo>
                  <a:cubicBezTo>
                    <a:pt x="46267" y="173260"/>
                    <a:pt x="30251" y="166626"/>
                    <a:pt x="18443" y="154818"/>
                  </a:cubicBezTo>
                  <a:cubicBezTo>
                    <a:pt x="6634" y="143009"/>
                    <a:pt x="0" y="126993"/>
                    <a:pt x="0" y="110293"/>
                  </a:cubicBezTo>
                  <a:lnTo>
                    <a:pt x="0" y="62967"/>
                  </a:lnTo>
                  <a:cubicBezTo>
                    <a:pt x="0" y="28191"/>
                    <a:pt x="28191" y="0"/>
                    <a:pt x="629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51508" cy="211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28700" y="9120569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618816" y="6720499"/>
            <a:ext cx="2480359" cy="601018"/>
            <a:chOff x="0" y="0"/>
            <a:chExt cx="653263" cy="1582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3263" cy="158293"/>
            </a:xfrm>
            <a:custGeom>
              <a:avLst/>
              <a:gdLst/>
              <a:ahLst/>
              <a:cxnLst/>
              <a:rect r="r" b="b" t="t" l="l"/>
              <a:pathLst>
                <a:path h="158293" w="653263">
                  <a:moveTo>
                    <a:pt x="79146" y="0"/>
                  </a:moveTo>
                  <a:lnTo>
                    <a:pt x="574117" y="0"/>
                  </a:lnTo>
                  <a:cubicBezTo>
                    <a:pt x="617828" y="0"/>
                    <a:pt x="653263" y="35435"/>
                    <a:pt x="653263" y="79146"/>
                  </a:cubicBezTo>
                  <a:lnTo>
                    <a:pt x="653263" y="79146"/>
                  </a:lnTo>
                  <a:cubicBezTo>
                    <a:pt x="653263" y="122858"/>
                    <a:pt x="617828" y="158293"/>
                    <a:pt x="574117" y="158293"/>
                  </a:cubicBezTo>
                  <a:lnTo>
                    <a:pt x="79146" y="158293"/>
                  </a:lnTo>
                  <a:cubicBezTo>
                    <a:pt x="35435" y="158293"/>
                    <a:pt x="0" y="122858"/>
                    <a:pt x="0" y="79146"/>
                  </a:cubicBezTo>
                  <a:lnTo>
                    <a:pt x="0" y="79146"/>
                  </a:lnTo>
                  <a:cubicBezTo>
                    <a:pt x="0" y="35435"/>
                    <a:pt x="35435" y="0"/>
                    <a:pt x="791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53263" cy="196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91788" y="-1104620"/>
            <a:ext cx="12883563" cy="1288356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092" r="0" b="-45001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4220627" y="6864227"/>
            <a:ext cx="3623214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2100">
                <a:solidFill>
                  <a:srgbClr val="1E0559"/>
                </a:solidFill>
                <a:latin typeface="Open Sauce"/>
                <a:ea typeface="Open Sauce"/>
                <a:cs typeface="Open Sauce"/>
                <a:sym typeface="Open Sauce"/>
              </a:rPr>
              <a:t>www.AjouTechProject.com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2797" y="3119333"/>
            <a:ext cx="11341423" cy="308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2"/>
              </a:lnSpc>
            </a:pPr>
            <a:r>
              <a:rPr lang="en-US" sz="109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Web Development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3546" y="6864227"/>
            <a:ext cx="2230899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Start Slide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HTML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2489" y="4498090"/>
            <a:ext cx="13909066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VS Code에서 Live Server extension 설치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Chrome 설치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3048" y="3615915"/>
            <a:ext cx="15001905" cy="59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실행방법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HTML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35738" y="2363825"/>
            <a:ext cx="7839985" cy="594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&lt;!DOCTYPE html&gt;</a:t>
            </a:r>
          </a:p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&lt;html&gt;</a:t>
            </a:r>
          </a:p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&lt;head&gt;</a:t>
            </a:r>
          </a:p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&lt;title&gt;HTML문의 제목입니다.&lt;/title&gt;</a:t>
            </a:r>
          </a:p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&lt;/head&gt;</a:t>
            </a:r>
          </a:p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&lt;body&gt;</a:t>
            </a:r>
          </a:p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&lt;h1&gt;제목 크기1입니다.&lt;/h1&gt;</a:t>
            </a:r>
          </a:p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&lt;h2&gt;제목 크기2입니다.&lt;/h2&gt;</a:t>
            </a:r>
          </a:p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&lt;p&gt;이 부분은 단락입니다.&lt;/p&gt;</a:t>
            </a:r>
          </a:p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&lt;/body&gt;</a:t>
            </a:r>
          </a:p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&lt;/html&gt;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489" y="4874720"/>
            <a:ext cx="227012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index.html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2420955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26804" y="2363825"/>
            <a:ext cx="6150747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body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{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font-family: Arial, sans-serif;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margin: 40px;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background-color: #f9f9f9;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h1 {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color: #2c3e50;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font-size: 36px;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border-bottom: 2px solid #34495e;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padding-bottom: 10px;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489" y="4874720"/>
            <a:ext cx="182909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style.css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11005" y="2363825"/>
            <a:ext cx="5881390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h2 {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color: #34495e;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font-size: 28px;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margin-top: 30px;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 {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color: #555;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font-size: 18px;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line-height: 1.6;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background: #ffffff;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padding: 15px;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border-radius: 8px;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box-shadow: 0 2px 4px rgba(0,0,0,0.1);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658912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DOM, CSSOM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3048" y="5127010"/>
            <a:ext cx="15001905" cy="30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HTML ---&gt; DOM</a:t>
            </a:r>
          </a:p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\</a:t>
            </a:r>
          </a:p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+--&gt; Render Tree --&gt; Layout --&gt; Paint --&gt; Composite</a:t>
            </a:r>
          </a:p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/</a:t>
            </a:r>
          </a:p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CSS  ---&gt; CSSOM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3048" y="3908589"/>
            <a:ext cx="15001905" cy="59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DOM(Document Object Model): HTML을 파싱해 노드 트리(객체)로 만듦.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3048" y="3615915"/>
            <a:ext cx="15001905" cy="59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모든 웹브라우저는 자바스크립트를 지원</a:t>
            </a:r>
          </a:p>
        </p:txBody>
      </p:sp>
      <p:graphicFrame>
        <p:nvGraphicFramePr>
          <p:cNvPr name="Object 9" id="9"/>
          <p:cNvGraphicFramePr/>
          <p:nvPr/>
        </p:nvGraphicFramePr>
        <p:xfrm>
          <a:off x="2053057" y="4325961"/>
          <a:ext cx="3771900" cy="2933700"/>
        </p:xfrm>
        <a:graphic>
          <a:graphicData uri="http://schemas.openxmlformats.org/presentationml/2006/ole">
            <p:oleObj imgW="4521200" imgH="36830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3048" y="3615915"/>
            <a:ext cx="15001905" cy="59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왜 자바스크립트인가?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489" y="4498090"/>
            <a:ext cx="10497833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웹(브라우저)에서 동작하는 유일한 프로그래밍 언어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1995년에 Netscape에서 개발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웹 표준(ECMAScript)으로 공식적으로 지정 - 1997년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전세계에서 동작하므로 대체 불가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3048" y="3615915"/>
            <a:ext cx="15001905" cy="59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어떤 언어인가?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489" y="4498090"/>
            <a:ext cx="13909066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자바스크립트</a:t>
            </a: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는 웹 페이지를 동적으로 만들기 위해 태어난, 객체 기반의 인터프리터 프로그래밍 언어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소스코드 → 중간 형태(바이트코드) → 가상머신이 실행 구조를 가짐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파이썬 PVM 과는 달리 JIT(즉시 기계어 변환)을 사용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3048" y="3615915"/>
            <a:ext cx="15001905" cy="59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특징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489" y="4274021"/>
            <a:ext cx="13909066" cy="363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객체 기반(object-based)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JavaScript에서 거의 모든 것이 객체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배열도 객체이고, 함수도 객체(Function 객체).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let person = { name: "Alice", age: 30 };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let arr = [1, 2, 3]; // 사실은 객체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function greet() {}  // 이것도 Function 객체</a:t>
            </a: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3048" y="3615915"/>
            <a:ext cx="15001905" cy="59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실행방법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489" y="4498090"/>
            <a:ext cx="13909066" cy="363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Node Version Manager(NVM) 설치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- https://github.com/coreybutler/nvm-windows/releases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Node.js 설치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- nvm install 22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- nvm use 22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- node -v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3048" y="3615915"/>
            <a:ext cx="15001905" cy="59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기초문법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489" y="4498090"/>
            <a:ext cx="13909066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github에서 js example 다운로드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61244" y="1792771"/>
            <a:ext cx="9298056" cy="6701459"/>
            <a:chOff x="0" y="0"/>
            <a:chExt cx="2448871" cy="17649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8871" cy="1764993"/>
            </a:xfrm>
            <a:custGeom>
              <a:avLst/>
              <a:gdLst/>
              <a:ahLst/>
              <a:cxnLst/>
              <a:rect r="r" b="b" t="t" l="l"/>
              <a:pathLst>
                <a:path h="1764993" w="2448871">
                  <a:moveTo>
                    <a:pt x="42465" y="0"/>
                  </a:moveTo>
                  <a:lnTo>
                    <a:pt x="2406406" y="0"/>
                  </a:lnTo>
                  <a:cubicBezTo>
                    <a:pt x="2417669" y="0"/>
                    <a:pt x="2428470" y="4474"/>
                    <a:pt x="2436433" y="12438"/>
                  </a:cubicBezTo>
                  <a:cubicBezTo>
                    <a:pt x="2444397" y="20401"/>
                    <a:pt x="2448871" y="31202"/>
                    <a:pt x="2448871" y="42465"/>
                  </a:cubicBezTo>
                  <a:lnTo>
                    <a:pt x="2448871" y="1722529"/>
                  </a:lnTo>
                  <a:cubicBezTo>
                    <a:pt x="2448871" y="1733791"/>
                    <a:pt x="2444397" y="1744592"/>
                    <a:pt x="2436433" y="1752556"/>
                  </a:cubicBezTo>
                  <a:cubicBezTo>
                    <a:pt x="2428470" y="1760519"/>
                    <a:pt x="2417669" y="1764993"/>
                    <a:pt x="2406406" y="1764993"/>
                  </a:cubicBezTo>
                  <a:lnTo>
                    <a:pt x="42465" y="1764993"/>
                  </a:lnTo>
                  <a:cubicBezTo>
                    <a:pt x="19012" y="1764993"/>
                    <a:pt x="0" y="1745981"/>
                    <a:pt x="0" y="1722529"/>
                  </a:cubicBezTo>
                  <a:lnTo>
                    <a:pt x="0" y="42465"/>
                  </a:lnTo>
                  <a:cubicBezTo>
                    <a:pt x="0" y="31202"/>
                    <a:pt x="4474" y="20401"/>
                    <a:pt x="12438" y="12438"/>
                  </a:cubicBezTo>
                  <a:cubicBezTo>
                    <a:pt x="20401" y="4474"/>
                    <a:pt x="31202" y="0"/>
                    <a:pt x="424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48871" cy="1803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448766" y="2827286"/>
            <a:ext cx="737207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</a:t>
            </a:r>
            <a:r>
              <a:rPr lang="en-US" b="true" sz="7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Web?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48766" y="5411890"/>
            <a:ext cx="8496731" cy="113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9"/>
              </a:lnSpc>
            </a:pPr>
            <a:r>
              <a:rPr lang="en-US" sz="289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웹(World Wide Web, WWW)은 인터넷을 기반으로 웹 브라우저에서 작동하는 서비스.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792771"/>
            <a:ext cx="6541190" cy="3742944"/>
            <a:chOff x="0" y="0"/>
            <a:chExt cx="1013402" cy="5798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3402" cy="579880"/>
            </a:xfrm>
            <a:custGeom>
              <a:avLst/>
              <a:gdLst/>
              <a:ahLst/>
              <a:cxnLst/>
              <a:rect r="r" b="b" t="t" l="l"/>
              <a:pathLst>
                <a:path h="579880" w="1013402">
                  <a:moveTo>
                    <a:pt x="60362" y="0"/>
                  </a:moveTo>
                  <a:lnTo>
                    <a:pt x="953040" y="0"/>
                  </a:lnTo>
                  <a:cubicBezTo>
                    <a:pt x="969049" y="0"/>
                    <a:pt x="984402" y="6360"/>
                    <a:pt x="995722" y="17680"/>
                  </a:cubicBezTo>
                  <a:cubicBezTo>
                    <a:pt x="1007042" y="29000"/>
                    <a:pt x="1013402" y="44353"/>
                    <a:pt x="1013402" y="60362"/>
                  </a:cubicBezTo>
                  <a:lnTo>
                    <a:pt x="1013402" y="519518"/>
                  </a:lnTo>
                  <a:cubicBezTo>
                    <a:pt x="1013402" y="552855"/>
                    <a:pt x="986377" y="579880"/>
                    <a:pt x="953040" y="579880"/>
                  </a:cubicBezTo>
                  <a:lnTo>
                    <a:pt x="60362" y="579880"/>
                  </a:lnTo>
                  <a:cubicBezTo>
                    <a:pt x="27025" y="579880"/>
                    <a:pt x="0" y="552855"/>
                    <a:pt x="0" y="519518"/>
                  </a:cubicBezTo>
                  <a:lnTo>
                    <a:pt x="0" y="60362"/>
                  </a:lnTo>
                  <a:cubicBezTo>
                    <a:pt x="0" y="27025"/>
                    <a:pt x="27025" y="0"/>
                    <a:pt x="60362" y="0"/>
                  </a:cubicBezTo>
                  <a:close/>
                </a:path>
              </a:pathLst>
            </a:custGeom>
            <a:blipFill>
              <a:blip r:embed="rId2"/>
              <a:stretch>
                <a:fillRect l="-863" t="0" r="-863" b="0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5890045"/>
            <a:ext cx="6541190" cy="2604184"/>
            <a:chOff x="0" y="0"/>
            <a:chExt cx="1013402" cy="4034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3402" cy="403456"/>
            </a:xfrm>
            <a:custGeom>
              <a:avLst/>
              <a:gdLst/>
              <a:ahLst/>
              <a:cxnLst/>
              <a:rect r="r" b="b" t="t" l="l"/>
              <a:pathLst>
                <a:path h="403456" w="1013402">
                  <a:moveTo>
                    <a:pt x="60362" y="0"/>
                  </a:moveTo>
                  <a:lnTo>
                    <a:pt x="953040" y="0"/>
                  </a:lnTo>
                  <a:cubicBezTo>
                    <a:pt x="969049" y="0"/>
                    <a:pt x="984402" y="6360"/>
                    <a:pt x="995722" y="17680"/>
                  </a:cubicBezTo>
                  <a:cubicBezTo>
                    <a:pt x="1007042" y="29000"/>
                    <a:pt x="1013402" y="44353"/>
                    <a:pt x="1013402" y="60362"/>
                  </a:cubicBezTo>
                  <a:lnTo>
                    <a:pt x="1013402" y="343095"/>
                  </a:lnTo>
                  <a:cubicBezTo>
                    <a:pt x="1013402" y="376431"/>
                    <a:pt x="986377" y="403456"/>
                    <a:pt x="953040" y="403456"/>
                  </a:cubicBezTo>
                  <a:lnTo>
                    <a:pt x="60362" y="403456"/>
                  </a:lnTo>
                  <a:cubicBezTo>
                    <a:pt x="27025" y="403456"/>
                    <a:pt x="0" y="376431"/>
                    <a:pt x="0" y="343095"/>
                  </a:cubicBezTo>
                  <a:lnTo>
                    <a:pt x="0" y="60362"/>
                  </a:lnTo>
                  <a:cubicBezTo>
                    <a:pt x="0" y="27025"/>
                    <a:pt x="27025" y="0"/>
                    <a:pt x="6036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3674" r="0" b="-33674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3048" y="3615915"/>
            <a:ext cx="15001905" cy="59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특징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489" y="4274021"/>
            <a:ext cx="13909066" cy="259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함수가 일급 객체(first-class citizens)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함수는 변수에 할당, 파라미터로 전달, 리턴값으로 반환 가능.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const</a:t>
            </a: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sayHello = function() { console.log("Hello!"); };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function executor(fn) { fn(); }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executor(sayHello); // "Hello!"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3048" y="3615915"/>
            <a:ext cx="15001905" cy="59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특징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489" y="4274021"/>
            <a:ext cx="13909066" cy="4162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동적 타입(dynamic typing)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변수를 선언할 때 타입을 지정하지 않음.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let x = 10;   // 지금은 number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x = "hello";  // 나중에는 string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약한 타입(weakly typed)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서로 다른 타입끼리도 자동 형 변환(coercion)을 하려고 함.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console.log("5" + 1); // "51"console.log("5" - 1); // 4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3048" y="3615915"/>
            <a:ext cx="15001905" cy="59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특징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489" y="4274021"/>
            <a:ext cx="13909066" cy="363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지나치게 자유로움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JavaScript는 초창기 급하게 만든 언어 + 웹 호환성을 유지하려는 정책 때문에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“버그 같은 설계가 표준이 되어버린 언어”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규칙을 정하지 않고 마음대로 코드를 작성하면 디버깅/유지보수 어려움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→ Tyscript의 등장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578312" y="3554450"/>
            <a:ext cx="11131376" cy="4812396"/>
          </a:xfrm>
          <a:custGeom>
            <a:avLst/>
            <a:gdLst/>
            <a:ahLst/>
            <a:cxnLst/>
            <a:rect r="r" b="b" t="t" l="l"/>
            <a:pathLst>
              <a:path h="4812396" w="11131376">
                <a:moveTo>
                  <a:pt x="0" y="0"/>
                </a:moveTo>
                <a:lnTo>
                  <a:pt x="11131376" y="0"/>
                </a:lnTo>
                <a:lnTo>
                  <a:pt x="11131376" y="4812396"/>
                </a:lnTo>
                <a:lnTo>
                  <a:pt x="0" y="481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63178" y="3805196"/>
            <a:ext cx="7652817" cy="4289409"/>
          </a:xfrm>
          <a:custGeom>
            <a:avLst/>
            <a:gdLst/>
            <a:ahLst/>
            <a:cxnLst/>
            <a:rect r="r" b="b" t="t" l="l"/>
            <a:pathLst>
              <a:path h="4289409" w="7652817">
                <a:moveTo>
                  <a:pt x="0" y="0"/>
                </a:moveTo>
                <a:lnTo>
                  <a:pt x="7652816" y="0"/>
                </a:lnTo>
                <a:lnTo>
                  <a:pt x="7652816" y="4289409"/>
                </a:lnTo>
                <a:lnTo>
                  <a:pt x="0" y="42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6403" y="3757571"/>
            <a:ext cx="6802331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웹서버에서 다운받은 코드/데이터는 브라우저 Sandbox에서 안전하게 실행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graphicFrame>
        <p:nvGraphicFramePr>
          <p:cNvPr name="Object 8" id="8"/>
          <p:cNvGraphicFramePr/>
          <p:nvPr/>
        </p:nvGraphicFramePr>
        <p:xfrm>
          <a:off x="2226777" y="3869911"/>
          <a:ext cx="2514600" cy="2095500"/>
        </p:xfrm>
        <a:graphic>
          <a:graphicData uri="http://schemas.openxmlformats.org/presentationml/2006/ole">
            <p:oleObj imgW="3009900" imgH="2590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93624" y="2886380"/>
            <a:ext cx="17986181" cy="5015864"/>
            <a:chOff x="0" y="0"/>
            <a:chExt cx="4737101" cy="13210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7101" cy="1321050"/>
            </a:xfrm>
            <a:custGeom>
              <a:avLst/>
              <a:gdLst/>
              <a:ahLst/>
              <a:cxnLst/>
              <a:rect r="r" b="b" t="t" l="l"/>
              <a:pathLst>
                <a:path h="1321050" w="4737101">
                  <a:moveTo>
                    <a:pt x="172175" y="0"/>
                  </a:moveTo>
                  <a:lnTo>
                    <a:pt x="4564926" y="0"/>
                  </a:lnTo>
                  <a:cubicBezTo>
                    <a:pt x="4660016" y="0"/>
                    <a:pt x="4737101" y="77085"/>
                    <a:pt x="4737101" y="172175"/>
                  </a:cubicBezTo>
                  <a:lnTo>
                    <a:pt x="4737101" y="1148876"/>
                  </a:lnTo>
                  <a:cubicBezTo>
                    <a:pt x="4737101" y="1243965"/>
                    <a:pt x="4660016" y="1321050"/>
                    <a:pt x="4564926" y="1321050"/>
                  </a:cubicBezTo>
                  <a:lnTo>
                    <a:pt x="172175" y="1321050"/>
                  </a:lnTo>
                  <a:cubicBezTo>
                    <a:pt x="77085" y="1321050"/>
                    <a:pt x="0" y="1243965"/>
                    <a:pt x="0" y="1148876"/>
                  </a:cubicBezTo>
                  <a:lnTo>
                    <a:pt x="0" y="172175"/>
                  </a:lnTo>
                  <a:cubicBezTo>
                    <a:pt x="0" y="77085"/>
                    <a:pt x="77085" y="0"/>
                    <a:pt x="17217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737101" cy="135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16314" y="6692084"/>
            <a:ext cx="6270569" cy="657848"/>
            <a:chOff x="0" y="0"/>
            <a:chExt cx="1651508" cy="1732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1508" cy="173260"/>
            </a:xfrm>
            <a:custGeom>
              <a:avLst/>
              <a:gdLst/>
              <a:ahLst/>
              <a:cxnLst/>
              <a:rect r="r" b="b" t="t" l="l"/>
              <a:pathLst>
                <a:path h="173260" w="1651508">
                  <a:moveTo>
                    <a:pt x="62967" y="0"/>
                  </a:moveTo>
                  <a:lnTo>
                    <a:pt x="1588541" y="0"/>
                  </a:lnTo>
                  <a:cubicBezTo>
                    <a:pt x="1605241" y="0"/>
                    <a:pt x="1621257" y="6634"/>
                    <a:pt x="1633065" y="18443"/>
                  </a:cubicBezTo>
                  <a:cubicBezTo>
                    <a:pt x="1644874" y="30251"/>
                    <a:pt x="1651508" y="46267"/>
                    <a:pt x="1651508" y="62967"/>
                  </a:cubicBezTo>
                  <a:lnTo>
                    <a:pt x="1651508" y="110293"/>
                  </a:lnTo>
                  <a:cubicBezTo>
                    <a:pt x="1651508" y="145069"/>
                    <a:pt x="1623317" y="173260"/>
                    <a:pt x="1588541" y="173260"/>
                  </a:cubicBezTo>
                  <a:lnTo>
                    <a:pt x="62967" y="173260"/>
                  </a:lnTo>
                  <a:cubicBezTo>
                    <a:pt x="46267" y="173260"/>
                    <a:pt x="30251" y="166626"/>
                    <a:pt x="18443" y="154818"/>
                  </a:cubicBezTo>
                  <a:cubicBezTo>
                    <a:pt x="6634" y="143009"/>
                    <a:pt x="0" y="126993"/>
                    <a:pt x="0" y="110293"/>
                  </a:cubicBezTo>
                  <a:lnTo>
                    <a:pt x="0" y="62967"/>
                  </a:lnTo>
                  <a:cubicBezTo>
                    <a:pt x="0" y="28191"/>
                    <a:pt x="28191" y="0"/>
                    <a:pt x="629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51508" cy="211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28700" y="9120569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552334" y="6720499"/>
            <a:ext cx="2480359" cy="601018"/>
            <a:chOff x="0" y="0"/>
            <a:chExt cx="653263" cy="1582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3263" cy="158293"/>
            </a:xfrm>
            <a:custGeom>
              <a:avLst/>
              <a:gdLst/>
              <a:ahLst/>
              <a:cxnLst/>
              <a:rect r="r" b="b" t="t" l="l"/>
              <a:pathLst>
                <a:path h="158293" w="653263">
                  <a:moveTo>
                    <a:pt x="79146" y="0"/>
                  </a:moveTo>
                  <a:lnTo>
                    <a:pt x="574117" y="0"/>
                  </a:lnTo>
                  <a:cubicBezTo>
                    <a:pt x="617828" y="0"/>
                    <a:pt x="653263" y="35435"/>
                    <a:pt x="653263" y="79146"/>
                  </a:cubicBezTo>
                  <a:lnTo>
                    <a:pt x="653263" y="79146"/>
                  </a:lnTo>
                  <a:cubicBezTo>
                    <a:pt x="653263" y="122858"/>
                    <a:pt x="617828" y="158293"/>
                    <a:pt x="574117" y="158293"/>
                  </a:cubicBezTo>
                  <a:lnTo>
                    <a:pt x="79146" y="158293"/>
                  </a:lnTo>
                  <a:cubicBezTo>
                    <a:pt x="35435" y="158293"/>
                    <a:pt x="0" y="122858"/>
                    <a:pt x="0" y="79146"/>
                  </a:cubicBezTo>
                  <a:lnTo>
                    <a:pt x="0" y="79146"/>
                  </a:lnTo>
                  <a:cubicBezTo>
                    <a:pt x="0" y="35435"/>
                    <a:pt x="35435" y="0"/>
                    <a:pt x="791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53263" cy="196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2667309"/>
            <a:ext cx="5339706" cy="533970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5189104" y="6599763"/>
            <a:ext cx="1302481" cy="13024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528470" y="6890975"/>
            <a:ext cx="623749" cy="720056"/>
          </a:xfrm>
          <a:custGeom>
            <a:avLst/>
            <a:gdLst/>
            <a:ahLst/>
            <a:cxnLst/>
            <a:rect r="r" b="b" t="t" l="l"/>
            <a:pathLst>
              <a:path h="720056" w="623749">
                <a:moveTo>
                  <a:pt x="0" y="0"/>
                </a:moveTo>
                <a:lnTo>
                  <a:pt x="623749" y="0"/>
                </a:lnTo>
                <a:lnTo>
                  <a:pt x="623749" y="720056"/>
                </a:lnTo>
                <a:lnTo>
                  <a:pt x="0" y="72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516314" y="3372017"/>
            <a:ext cx="9742986" cy="308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2"/>
              </a:lnSpc>
            </a:pPr>
            <a:r>
              <a:rPr lang="en-US" sz="109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f</a:t>
            </a:r>
            <a:r>
              <a:rPr lang="en-US" b="true" sz="109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 Your Time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77064" y="6864227"/>
            <a:ext cx="2230899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Good Bye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63670" y="6864227"/>
            <a:ext cx="3623214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2100">
                <a:solidFill>
                  <a:srgbClr val="1E0559"/>
                </a:solidFill>
                <a:latin typeface="Open Sauce"/>
                <a:ea typeface="Open Sauce"/>
                <a:cs typeface="Open Sauce"/>
                <a:sym typeface="Open Sauce"/>
              </a:rPr>
              <a:t>www.AjouTechProject.com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335328" y="3372571"/>
            <a:ext cx="2553550" cy="3265196"/>
          </a:xfrm>
          <a:custGeom>
            <a:avLst/>
            <a:gdLst/>
            <a:ahLst/>
            <a:cxnLst/>
            <a:rect r="r" b="b" t="t" l="l"/>
            <a:pathLst>
              <a:path h="3265196" w="2553550">
                <a:moveTo>
                  <a:pt x="0" y="0"/>
                </a:moveTo>
                <a:lnTo>
                  <a:pt x="2553551" y="0"/>
                </a:lnTo>
                <a:lnTo>
                  <a:pt x="2553551" y="3265195"/>
                </a:lnTo>
                <a:lnTo>
                  <a:pt x="0" y="3265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47938" y="618001"/>
            <a:ext cx="2211362" cy="2211362"/>
          </a:xfrm>
          <a:custGeom>
            <a:avLst/>
            <a:gdLst/>
            <a:ahLst/>
            <a:cxnLst/>
            <a:rect r="r" b="b" t="t" l="l"/>
            <a:pathLst>
              <a:path h="2211362" w="2211362">
                <a:moveTo>
                  <a:pt x="0" y="0"/>
                </a:moveTo>
                <a:lnTo>
                  <a:pt x="2211362" y="0"/>
                </a:lnTo>
                <a:lnTo>
                  <a:pt x="2211362" y="2211363"/>
                </a:lnTo>
                <a:lnTo>
                  <a:pt x="0" y="2211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14500" y="4505497"/>
            <a:ext cx="3532969" cy="999342"/>
          </a:xfrm>
          <a:custGeom>
            <a:avLst/>
            <a:gdLst/>
            <a:ahLst/>
            <a:cxnLst/>
            <a:rect r="r" b="b" t="t" l="l"/>
            <a:pathLst>
              <a:path h="999342" w="3532969">
                <a:moveTo>
                  <a:pt x="0" y="0"/>
                </a:moveTo>
                <a:lnTo>
                  <a:pt x="3532969" y="0"/>
                </a:lnTo>
                <a:lnTo>
                  <a:pt x="3532969" y="999343"/>
                </a:lnTo>
                <a:lnTo>
                  <a:pt x="0" y="999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47938" y="3383684"/>
            <a:ext cx="2211362" cy="2211362"/>
          </a:xfrm>
          <a:custGeom>
            <a:avLst/>
            <a:gdLst/>
            <a:ahLst/>
            <a:cxnLst/>
            <a:rect r="r" b="b" t="t" l="l"/>
            <a:pathLst>
              <a:path h="2211362" w="2211362">
                <a:moveTo>
                  <a:pt x="0" y="0"/>
                </a:moveTo>
                <a:lnTo>
                  <a:pt x="2211362" y="0"/>
                </a:lnTo>
                <a:lnTo>
                  <a:pt x="2211362" y="2211363"/>
                </a:lnTo>
                <a:lnTo>
                  <a:pt x="0" y="2211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47938" y="6128880"/>
            <a:ext cx="2211362" cy="2211362"/>
          </a:xfrm>
          <a:custGeom>
            <a:avLst/>
            <a:gdLst/>
            <a:ahLst/>
            <a:cxnLst/>
            <a:rect r="r" b="b" t="t" l="l"/>
            <a:pathLst>
              <a:path h="2211362" w="2211362">
                <a:moveTo>
                  <a:pt x="0" y="0"/>
                </a:moveTo>
                <a:lnTo>
                  <a:pt x="2211362" y="0"/>
                </a:lnTo>
                <a:lnTo>
                  <a:pt x="2211362" y="2211363"/>
                </a:lnTo>
                <a:lnTo>
                  <a:pt x="0" y="2211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1280" y="294776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5787" y="7633639"/>
            <a:ext cx="353476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인터넷 = 전 세계 라우터들의 연결망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4305" y="7300264"/>
            <a:ext cx="303559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라우터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데이터를 어느 LAN(지역)으로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보낼지 결정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14500" y="7466952"/>
            <a:ext cx="3402806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스위치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데이터를 어느 기기로 보낼 지 결정</a:t>
            </a:r>
          </a:p>
        </p:txBody>
      </p:sp>
      <p:sp>
        <p:nvSpPr>
          <p:cNvPr name="AutoShape 13" id="13"/>
          <p:cNvSpPr/>
          <p:nvPr/>
        </p:nvSpPr>
        <p:spPr>
          <a:xfrm>
            <a:off x="5056080" y="5005168"/>
            <a:ext cx="12792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888879" y="5005168"/>
            <a:ext cx="132562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3747469" y="1858319"/>
            <a:ext cx="1129525" cy="314684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3747469" y="4626569"/>
            <a:ext cx="1258979" cy="3786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3747469" y="5005168"/>
            <a:ext cx="1238022" cy="214431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69539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90077" y="4008616"/>
            <a:ext cx="7169223" cy="249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  <a:spcBef>
                <a:spcPct val="0"/>
              </a:spcBef>
            </a:pPr>
            <a:r>
              <a:rPr lang="en-US" sz="28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월드 와이드 웹(WWW)은 팀 버너스리가 1989년에 제안해 1990년에 구현한 인터넷 상의 하이퍼텍스트 문서 시스템으로, 웹 브라우저를 통해 문서와 링크를 따라 탐색할 수 있게 만든 인터넷 서비스 표준입니다.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89800" y="3236932"/>
            <a:ext cx="5453069" cy="3637976"/>
          </a:xfrm>
          <a:custGeom>
            <a:avLst/>
            <a:gdLst/>
            <a:ahLst/>
            <a:cxnLst/>
            <a:rect r="r" b="b" t="t" l="l"/>
            <a:pathLst>
              <a:path h="3637976" w="5453069">
                <a:moveTo>
                  <a:pt x="0" y="0"/>
                </a:moveTo>
                <a:lnTo>
                  <a:pt x="5453068" y="0"/>
                </a:lnTo>
                <a:lnTo>
                  <a:pt x="5453068" y="3637976"/>
                </a:lnTo>
                <a:lnTo>
                  <a:pt x="0" y="3637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60104" y="3236932"/>
            <a:ext cx="4850634" cy="3637976"/>
          </a:xfrm>
          <a:custGeom>
            <a:avLst/>
            <a:gdLst/>
            <a:ahLst/>
            <a:cxnLst/>
            <a:rect r="r" b="b" t="t" l="l"/>
            <a:pathLst>
              <a:path h="3637976" w="4850634">
                <a:moveTo>
                  <a:pt x="0" y="0"/>
                </a:moveTo>
                <a:lnTo>
                  <a:pt x="4850634" y="0"/>
                </a:lnTo>
                <a:lnTo>
                  <a:pt x="4850634" y="3637976"/>
                </a:lnTo>
                <a:lnTo>
                  <a:pt x="0" y="3637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5132" y="3236932"/>
            <a:ext cx="5253395" cy="3637976"/>
          </a:xfrm>
          <a:custGeom>
            <a:avLst/>
            <a:gdLst/>
            <a:ahLst/>
            <a:cxnLst/>
            <a:rect r="r" b="b" t="t" l="l"/>
            <a:pathLst>
              <a:path h="3637976" w="5253395">
                <a:moveTo>
                  <a:pt x="0" y="0"/>
                </a:moveTo>
                <a:lnTo>
                  <a:pt x="5253394" y="0"/>
                </a:lnTo>
                <a:lnTo>
                  <a:pt x="5253394" y="3637976"/>
                </a:lnTo>
                <a:lnTo>
                  <a:pt x="0" y="363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06340" y="7672972"/>
            <a:ext cx="4158163" cy="64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b="true" sz="43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웹 브라우저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93432" y="3356682"/>
            <a:ext cx="5178031" cy="4234470"/>
            <a:chOff x="0" y="0"/>
            <a:chExt cx="1150932" cy="941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0932" cy="941204"/>
            </a:xfrm>
            <a:custGeom>
              <a:avLst/>
              <a:gdLst/>
              <a:ahLst/>
              <a:cxnLst/>
              <a:rect r="r" b="b" t="t" l="l"/>
              <a:pathLst>
                <a:path h="941204" w="1150932">
                  <a:moveTo>
                    <a:pt x="76253" y="0"/>
                  </a:moveTo>
                  <a:lnTo>
                    <a:pt x="1074679" y="0"/>
                  </a:lnTo>
                  <a:cubicBezTo>
                    <a:pt x="1094902" y="0"/>
                    <a:pt x="1114298" y="8034"/>
                    <a:pt x="1128598" y="22334"/>
                  </a:cubicBezTo>
                  <a:cubicBezTo>
                    <a:pt x="1142898" y="36634"/>
                    <a:pt x="1150932" y="56029"/>
                    <a:pt x="1150932" y="76253"/>
                  </a:cubicBezTo>
                  <a:lnTo>
                    <a:pt x="1150932" y="864952"/>
                  </a:lnTo>
                  <a:cubicBezTo>
                    <a:pt x="1150932" y="907065"/>
                    <a:pt x="1116792" y="941204"/>
                    <a:pt x="1074679" y="941204"/>
                  </a:cubicBezTo>
                  <a:lnTo>
                    <a:pt x="76253" y="941204"/>
                  </a:lnTo>
                  <a:cubicBezTo>
                    <a:pt x="56029" y="941204"/>
                    <a:pt x="36634" y="933171"/>
                    <a:pt x="22334" y="918871"/>
                  </a:cubicBezTo>
                  <a:cubicBezTo>
                    <a:pt x="8034" y="904570"/>
                    <a:pt x="0" y="885175"/>
                    <a:pt x="0" y="864952"/>
                  </a:cubicBezTo>
                  <a:lnTo>
                    <a:pt x="0" y="76253"/>
                  </a:lnTo>
                  <a:cubicBezTo>
                    <a:pt x="0" y="34139"/>
                    <a:pt x="34139" y="0"/>
                    <a:pt x="76253" y="0"/>
                  </a:cubicBezTo>
                  <a:close/>
                </a:path>
              </a:pathLst>
            </a:custGeom>
            <a:solidFill>
              <a:srgbClr val="34098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1150932" cy="1055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1. 렌더링 엔진 </a:t>
              </a:r>
            </a:p>
            <a:p>
              <a:pPr algn="ctr">
                <a:lnSpc>
                  <a:spcPts val="559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웹 페이지의 HTML, CSS, JavaScript 코드를 해석하고 시각적으로 화면에 그려주는 역할을 합니다.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06746" y="1838797"/>
            <a:ext cx="5474509" cy="64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b="true" sz="43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웹 브라우저의 3요소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553193" y="3356682"/>
            <a:ext cx="5178031" cy="4234470"/>
            <a:chOff x="0" y="0"/>
            <a:chExt cx="1150932" cy="9412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0932" cy="941204"/>
            </a:xfrm>
            <a:custGeom>
              <a:avLst/>
              <a:gdLst/>
              <a:ahLst/>
              <a:cxnLst/>
              <a:rect r="r" b="b" t="t" l="l"/>
              <a:pathLst>
                <a:path h="941204" w="1150932">
                  <a:moveTo>
                    <a:pt x="76253" y="0"/>
                  </a:moveTo>
                  <a:lnTo>
                    <a:pt x="1074679" y="0"/>
                  </a:lnTo>
                  <a:cubicBezTo>
                    <a:pt x="1094902" y="0"/>
                    <a:pt x="1114298" y="8034"/>
                    <a:pt x="1128598" y="22334"/>
                  </a:cubicBezTo>
                  <a:cubicBezTo>
                    <a:pt x="1142898" y="36634"/>
                    <a:pt x="1150932" y="56029"/>
                    <a:pt x="1150932" y="76253"/>
                  </a:cubicBezTo>
                  <a:lnTo>
                    <a:pt x="1150932" y="864952"/>
                  </a:lnTo>
                  <a:cubicBezTo>
                    <a:pt x="1150932" y="907065"/>
                    <a:pt x="1116792" y="941204"/>
                    <a:pt x="1074679" y="941204"/>
                  </a:cubicBezTo>
                  <a:lnTo>
                    <a:pt x="76253" y="941204"/>
                  </a:lnTo>
                  <a:cubicBezTo>
                    <a:pt x="56029" y="941204"/>
                    <a:pt x="36634" y="933171"/>
                    <a:pt x="22334" y="918871"/>
                  </a:cubicBezTo>
                  <a:cubicBezTo>
                    <a:pt x="8034" y="904570"/>
                    <a:pt x="0" y="885175"/>
                    <a:pt x="0" y="864952"/>
                  </a:cubicBezTo>
                  <a:lnTo>
                    <a:pt x="0" y="76253"/>
                  </a:lnTo>
                  <a:cubicBezTo>
                    <a:pt x="0" y="34139"/>
                    <a:pt x="34139" y="0"/>
                    <a:pt x="76253" y="0"/>
                  </a:cubicBezTo>
                  <a:close/>
                </a:path>
              </a:pathLst>
            </a:custGeom>
            <a:solidFill>
              <a:srgbClr val="34098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1150932" cy="1055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2. 자바스크립트 엔진</a:t>
              </a:r>
            </a:p>
            <a:p>
              <a:pPr algn="ctr">
                <a:lnSpc>
                  <a:spcPts val="559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웹 페이지에 포함된 자바스크립트를 실행하는 엔진입니다.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16537" y="3356682"/>
            <a:ext cx="5178031" cy="4234470"/>
            <a:chOff x="0" y="0"/>
            <a:chExt cx="1150932" cy="9412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0932" cy="941204"/>
            </a:xfrm>
            <a:custGeom>
              <a:avLst/>
              <a:gdLst/>
              <a:ahLst/>
              <a:cxnLst/>
              <a:rect r="r" b="b" t="t" l="l"/>
              <a:pathLst>
                <a:path h="941204" w="1150932">
                  <a:moveTo>
                    <a:pt x="76253" y="0"/>
                  </a:moveTo>
                  <a:lnTo>
                    <a:pt x="1074679" y="0"/>
                  </a:lnTo>
                  <a:cubicBezTo>
                    <a:pt x="1094902" y="0"/>
                    <a:pt x="1114298" y="8034"/>
                    <a:pt x="1128598" y="22334"/>
                  </a:cubicBezTo>
                  <a:cubicBezTo>
                    <a:pt x="1142898" y="36634"/>
                    <a:pt x="1150932" y="56029"/>
                    <a:pt x="1150932" y="76253"/>
                  </a:cubicBezTo>
                  <a:lnTo>
                    <a:pt x="1150932" y="864952"/>
                  </a:lnTo>
                  <a:cubicBezTo>
                    <a:pt x="1150932" y="907065"/>
                    <a:pt x="1116792" y="941204"/>
                    <a:pt x="1074679" y="941204"/>
                  </a:cubicBezTo>
                  <a:lnTo>
                    <a:pt x="76253" y="941204"/>
                  </a:lnTo>
                  <a:cubicBezTo>
                    <a:pt x="56029" y="941204"/>
                    <a:pt x="36634" y="933171"/>
                    <a:pt x="22334" y="918871"/>
                  </a:cubicBezTo>
                  <a:cubicBezTo>
                    <a:pt x="8034" y="904570"/>
                    <a:pt x="0" y="885175"/>
                    <a:pt x="0" y="864952"/>
                  </a:cubicBezTo>
                  <a:lnTo>
                    <a:pt x="0" y="76253"/>
                  </a:lnTo>
                  <a:cubicBezTo>
                    <a:pt x="0" y="34139"/>
                    <a:pt x="34139" y="0"/>
                    <a:pt x="76253" y="0"/>
                  </a:cubicBezTo>
                  <a:close/>
                </a:path>
              </a:pathLst>
            </a:custGeom>
            <a:solidFill>
              <a:srgbClr val="34098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14300"/>
              <a:ext cx="1150932" cy="1055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3. 네트워킹</a:t>
              </a:r>
            </a:p>
            <a:p>
              <a:pPr algn="ctr">
                <a:lnSpc>
                  <a:spcPts val="559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HTTP(S) 요청을 통해 서버로부터 HTML, CSS, JS,</a:t>
              </a:r>
              <a:r>
                <a:rPr lang="en-US" sz="1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이미지 등을 가져오는 역할을 합니다.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8210417" cy="6827473"/>
            <a:chOff x="0" y="0"/>
            <a:chExt cx="2162414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2414" cy="1798182"/>
            </a:xfrm>
            <a:custGeom>
              <a:avLst/>
              <a:gdLst/>
              <a:ahLst/>
              <a:cxnLst/>
              <a:rect r="r" b="b" t="t" l="l"/>
              <a:pathLst>
                <a:path h="1798182" w="2162414">
                  <a:moveTo>
                    <a:pt x="48090" y="0"/>
                  </a:moveTo>
                  <a:lnTo>
                    <a:pt x="2114324" y="0"/>
                  </a:lnTo>
                  <a:cubicBezTo>
                    <a:pt x="2140884" y="0"/>
                    <a:pt x="2162414" y="21531"/>
                    <a:pt x="2162414" y="48090"/>
                  </a:cubicBezTo>
                  <a:lnTo>
                    <a:pt x="2162414" y="1750092"/>
                  </a:lnTo>
                  <a:cubicBezTo>
                    <a:pt x="2162414" y="1776652"/>
                    <a:pt x="2140884" y="1798182"/>
                    <a:pt x="2114324" y="1798182"/>
                  </a:cubicBezTo>
                  <a:lnTo>
                    <a:pt x="48090" y="1798182"/>
                  </a:lnTo>
                  <a:cubicBezTo>
                    <a:pt x="21531" y="1798182"/>
                    <a:pt x="0" y="1776652"/>
                    <a:pt x="0" y="1750092"/>
                  </a:cubicBezTo>
                  <a:lnTo>
                    <a:pt x="0" y="48090"/>
                  </a:lnTo>
                  <a:cubicBezTo>
                    <a:pt x="0" y="21531"/>
                    <a:pt x="21531" y="0"/>
                    <a:pt x="4809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2414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44212" y="4396955"/>
            <a:ext cx="7515088" cy="4097274"/>
            <a:chOff x="0" y="0"/>
            <a:chExt cx="1979282" cy="10791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9282" cy="1079117"/>
            </a:xfrm>
            <a:custGeom>
              <a:avLst/>
              <a:gdLst/>
              <a:ahLst/>
              <a:cxnLst/>
              <a:rect r="r" b="b" t="t" l="l"/>
              <a:pathLst>
                <a:path h="1079117" w="1979282">
                  <a:moveTo>
                    <a:pt x="52539" y="0"/>
                  </a:moveTo>
                  <a:lnTo>
                    <a:pt x="1926743" y="0"/>
                  </a:lnTo>
                  <a:cubicBezTo>
                    <a:pt x="1955760" y="0"/>
                    <a:pt x="1979282" y="23523"/>
                    <a:pt x="1979282" y="52539"/>
                  </a:cubicBezTo>
                  <a:lnTo>
                    <a:pt x="1979282" y="1026578"/>
                  </a:lnTo>
                  <a:cubicBezTo>
                    <a:pt x="1979282" y="1055595"/>
                    <a:pt x="1955760" y="1079117"/>
                    <a:pt x="1926743" y="1079117"/>
                  </a:cubicBezTo>
                  <a:lnTo>
                    <a:pt x="52539" y="1079117"/>
                  </a:lnTo>
                  <a:cubicBezTo>
                    <a:pt x="23523" y="1079117"/>
                    <a:pt x="0" y="1055595"/>
                    <a:pt x="0" y="1026578"/>
                  </a:cubicBezTo>
                  <a:lnTo>
                    <a:pt x="0" y="52539"/>
                  </a:lnTo>
                  <a:cubicBezTo>
                    <a:pt x="0" y="23523"/>
                    <a:pt x="23523" y="0"/>
                    <a:pt x="525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9282" cy="1117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44212" y="1792771"/>
            <a:ext cx="7515088" cy="2168494"/>
            <a:chOff x="0" y="0"/>
            <a:chExt cx="1979282" cy="5711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9282" cy="571126"/>
            </a:xfrm>
            <a:custGeom>
              <a:avLst/>
              <a:gdLst/>
              <a:ahLst/>
              <a:cxnLst/>
              <a:rect r="r" b="b" t="t" l="l"/>
              <a:pathLst>
                <a:path h="571126" w="1979282">
                  <a:moveTo>
                    <a:pt x="52539" y="0"/>
                  </a:moveTo>
                  <a:lnTo>
                    <a:pt x="1926743" y="0"/>
                  </a:lnTo>
                  <a:cubicBezTo>
                    <a:pt x="1955760" y="0"/>
                    <a:pt x="1979282" y="23523"/>
                    <a:pt x="1979282" y="52539"/>
                  </a:cubicBezTo>
                  <a:lnTo>
                    <a:pt x="1979282" y="518587"/>
                  </a:lnTo>
                  <a:cubicBezTo>
                    <a:pt x="1979282" y="547603"/>
                    <a:pt x="1955760" y="571126"/>
                    <a:pt x="1926743" y="571126"/>
                  </a:cubicBezTo>
                  <a:lnTo>
                    <a:pt x="52539" y="571126"/>
                  </a:lnTo>
                  <a:cubicBezTo>
                    <a:pt x="23523" y="571126"/>
                    <a:pt x="0" y="547603"/>
                    <a:pt x="0" y="518587"/>
                  </a:cubicBezTo>
                  <a:lnTo>
                    <a:pt x="0" y="52539"/>
                  </a:lnTo>
                  <a:cubicBezTo>
                    <a:pt x="0" y="23523"/>
                    <a:pt x="23523" y="0"/>
                    <a:pt x="525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79282" cy="609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10295" y="4984258"/>
            <a:ext cx="717213" cy="717213"/>
            <a:chOff x="0" y="0"/>
            <a:chExt cx="188896" cy="1888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8896" cy="188896"/>
            </a:xfrm>
            <a:custGeom>
              <a:avLst/>
              <a:gdLst/>
              <a:ahLst/>
              <a:cxnLst/>
              <a:rect r="r" b="b" t="t" l="l"/>
              <a:pathLst>
                <a:path h="188896" w="188896">
                  <a:moveTo>
                    <a:pt x="94448" y="0"/>
                  </a:moveTo>
                  <a:lnTo>
                    <a:pt x="94448" y="0"/>
                  </a:lnTo>
                  <a:cubicBezTo>
                    <a:pt x="146610" y="0"/>
                    <a:pt x="188896" y="42286"/>
                    <a:pt x="188896" y="94448"/>
                  </a:cubicBezTo>
                  <a:lnTo>
                    <a:pt x="188896" y="94448"/>
                  </a:lnTo>
                  <a:cubicBezTo>
                    <a:pt x="188896" y="146610"/>
                    <a:pt x="146610" y="188896"/>
                    <a:pt x="94448" y="188896"/>
                  </a:cubicBezTo>
                  <a:lnTo>
                    <a:pt x="94448" y="188896"/>
                  </a:lnTo>
                  <a:cubicBezTo>
                    <a:pt x="42286" y="188896"/>
                    <a:pt x="0" y="146610"/>
                    <a:pt x="0" y="94448"/>
                  </a:cubicBezTo>
                  <a:lnTo>
                    <a:pt x="0" y="94448"/>
                  </a:lnTo>
                  <a:cubicBezTo>
                    <a:pt x="0" y="42286"/>
                    <a:pt x="42286" y="0"/>
                    <a:pt x="94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8896" cy="2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10295" y="6873691"/>
            <a:ext cx="717213" cy="717213"/>
            <a:chOff x="0" y="0"/>
            <a:chExt cx="188896" cy="1888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8896" cy="188896"/>
            </a:xfrm>
            <a:custGeom>
              <a:avLst/>
              <a:gdLst/>
              <a:ahLst/>
              <a:cxnLst/>
              <a:rect r="r" b="b" t="t" l="l"/>
              <a:pathLst>
                <a:path h="188896" w="188896">
                  <a:moveTo>
                    <a:pt x="94448" y="0"/>
                  </a:moveTo>
                  <a:lnTo>
                    <a:pt x="94448" y="0"/>
                  </a:lnTo>
                  <a:cubicBezTo>
                    <a:pt x="146610" y="0"/>
                    <a:pt x="188896" y="42286"/>
                    <a:pt x="188896" y="94448"/>
                  </a:cubicBezTo>
                  <a:lnTo>
                    <a:pt x="188896" y="94448"/>
                  </a:lnTo>
                  <a:cubicBezTo>
                    <a:pt x="188896" y="146610"/>
                    <a:pt x="146610" y="188896"/>
                    <a:pt x="94448" y="188896"/>
                  </a:cubicBezTo>
                  <a:lnTo>
                    <a:pt x="94448" y="188896"/>
                  </a:lnTo>
                  <a:cubicBezTo>
                    <a:pt x="42286" y="188896"/>
                    <a:pt x="0" y="146610"/>
                    <a:pt x="0" y="94448"/>
                  </a:cubicBezTo>
                  <a:lnTo>
                    <a:pt x="0" y="94448"/>
                  </a:lnTo>
                  <a:cubicBezTo>
                    <a:pt x="0" y="42286"/>
                    <a:pt x="42286" y="0"/>
                    <a:pt x="94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8896" cy="2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93267" y="232581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to render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13383" y="2313138"/>
            <a:ext cx="6376747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A website is often the first point of contact between your business and potential customers. In today’s digital world, if you're not online you might as well not exist.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14214" y="5276190"/>
            <a:ext cx="5375915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Pellentesque dolor est, dictum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14214" y="7155438"/>
            <a:ext cx="5375915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Pellentesque dolor est, dictum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14214" y="4672004"/>
            <a:ext cx="3759698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Builds Your Online Presence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14214" y="6517457"/>
            <a:ext cx="3759698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Enhances User Experience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4555" y="5060141"/>
            <a:ext cx="608693" cy="47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b="true" sz="262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64555" y="6949574"/>
            <a:ext cx="608693" cy="47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b="true" sz="262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AutoShape 26" id="26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1685305" y="4046433"/>
            <a:ext cx="6897207" cy="3714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3746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HTML - 구조</a:t>
            </a:r>
          </a:p>
          <a:p>
            <a:pPr algn="l">
              <a:lnSpc>
                <a:spcPts val="5995"/>
              </a:lnSpc>
            </a:pPr>
          </a:p>
          <a:p>
            <a:pPr algn="l">
              <a:lnSpc>
                <a:spcPts val="5995"/>
              </a:lnSpc>
            </a:pPr>
            <a:r>
              <a:rPr lang="en-US" sz="3746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CSS - 디자인</a:t>
            </a:r>
          </a:p>
          <a:p>
            <a:pPr algn="l">
              <a:lnSpc>
                <a:spcPts val="5995"/>
              </a:lnSpc>
            </a:pPr>
          </a:p>
          <a:p>
            <a:pPr algn="l">
              <a:lnSpc>
                <a:spcPts val="5995"/>
              </a:lnSpc>
            </a:pPr>
            <a:r>
              <a:rPr lang="en-US" sz="3746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JAVASCRIPT - 지능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7770539" cy="6827473"/>
            <a:chOff x="0" y="0"/>
            <a:chExt cx="2046562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6562" cy="1798182"/>
            </a:xfrm>
            <a:custGeom>
              <a:avLst/>
              <a:gdLst/>
              <a:ahLst/>
              <a:cxnLst/>
              <a:rect r="r" b="b" t="t" l="l"/>
              <a:pathLst>
                <a:path h="1798182" w="2046562">
                  <a:moveTo>
                    <a:pt x="50812" y="0"/>
                  </a:moveTo>
                  <a:lnTo>
                    <a:pt x="1995749" y="0"/>
                  </a:lnTo>
                  <a:cubicBezTo>
                    <a:pt x="2009226" y="0"/>
                    <a:pt x="2022150" y="5353"/>
                    <a:pt x="2031679" y="14883"/>
                  </a:cubicBezTo>
                  <a:cubicBezTo>
                    <a:pt x="2041208" y="24412"/>
                    <a:pt x="2046562" y="37336"/>
                    <a:pt x="2046562" y="50812"/>
                  </a:cubicBezTo>
                  <a:lnTo>
                    <a:pt x="2046562" y="1747370"/>
                  </a:lnTo>
                  <a:cubicBezTo>
                    <a:pt x="2046562" y="1775433"/>
                    <a:pt x="2023812" y="1798182"/>
                    <a:pt x="1995749" y="1798182"/>
                  </a:cubicBezTo>
                  <a:lnTo>
                    <a:pt x="50812" y="1798182"/>
                  </a:lnTo>
                  <a:cubicBezTo>
                    <a:pt x="22749" y="1798182"/>
                    <a:pt x="0" y="1775433"/>
                    <a:pt x="0" y="1747370"/>
                  </a:cubicBezTo>
                  <a:lnTo>
                    <a:pt x="0" y="50812"/>
                  </a:lnTo>
                  <a:cubicBezTo>
                    <a:pt x="0" y="22749"/>
                    <a:pt x="22749" y="0"/>
                    <a:pt x="50812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6562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138943" y="2436718"/>
            <a:ext cx="6784346" cy="5539578"/>
          </a:xfrm>
          <a:custGeom>
            <a:avLst/>
            <a:gdLst/>
            <a:ahLst/>
            <a:cxnLst/>
            <a:rect r="r" b="b" t="t" l="l"/>
            <a:pathLst>
              <a:path h="5539578" w="6784346">
                <a:moveTo>
                  <a:pt x="0" y="0"/>
                </a:moveTo>
                <a:lnTo>
                  <a:pt x="6784346" y="0"/>
                </a:lnTo>
                <a:lnTo>
                  <a:pt x="6784346" y="5539578"/>
                </a:lnTo>
                <a:lnTo>
                  <a:pt x="0" y="5539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14" t="0" r="-2304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to render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9047" y="4546743"/>
            <a:ext cx="7297807" cy="288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8"/>
              </a:lnSpc>
            </a:pPr>
            <a:r>
              <a:rPr lang="en-US" sz="2905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HTML(Hypertext Markup Language) - 구조</a:t>
            </a:r>
          </a:p>
          <a:p>
            <a:pPr algn="l">
              <a:lnSpc>
                <a:spcPts val="4648"/>
              </a:lnSpc>
            </a:pPr>
          </a:p>
          <a:p>
            <a:pPr algn="l">
              <a:lnSpc>
                <a:spcPts val="4648"/>
              </a:lnSpc>
            </a:pPr>
            <a:r>
              <a:rPr lang="en-US" sz="2905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CSS(Cascading Style Sheets) - 디자인</a:t>
            </a:r>
          </a:p>
          <a:p>
            <a:pPr algn="l">
              <a:lnSpc>
                <a:spcPts val="4648"/>
              </a:lnSpc>
            </a:pPr>
          </a:p>
          <a:p>
            <a:pPr algn="l">
              <a:lnSpc>
                <a:spcPts val="4648"/>
              </a:lnSpc>
            </a:pPr>
            <a:r>
              <a:rPr lang="en-US" sz="2905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JAVASCRIPT - 상호작용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16230600" cy="6827473"/>
            <a:chOff x="0" y="0"/>
            <a:chExt cx="4274726" cy="1798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798182"/>
            </a:xfrm>
            <a:custGeom>
              <a:avLst/>
              <a:gdLst/>
              <a:ahLst/>
              <a:cxnLst/>
              <a:rect r="r" b="b" t="t" l="l"/>
              <a:pathLst>
                <a:path h="179818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73855"/>
                  </a:lnTo>
                  <a:cubicBezTo>
                    <a:pt x="4274726" y="1787291"/>
                    <a:pt x="4263834" y="1798182"/>
                    <a:pt x="4250399" y="1798182"/>
                  </a:cubicBezTo>
                  <a:lnTo>
                    <a:pt x="24327" y="1798182"/>
                  </a:lnTo>
                  <a:cubicBezTo>
                    <a:pt x="10891" y="1798182"/>
                    <a:pt x="0" y="1787291"/>
                    <a:pt x="0" y="177385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836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120568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917950" y="2084534"/>
            <a:ext cx="11301259" cy="6243946"/>
          </a:xfrm>
          <a:custGeom>
            <a:avLst/>
            <a:gdLst/>
            <a:ahLst/>
            <a:cxnLst/>
            <a:rect r="r" b="b" t="t" l="l"/>
            <a:pathLst>
              <a:path h="6243946" w="11301259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4964" y="2440025"/>
            <a:ext cx="710597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HTML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AjouTechProject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DAGsj-ctgdw</dc:identifier>
  <dcterms:modified xsi:type="dcterms:W3CDTF">2011-08-01T06:04:30Z</dcterms:modified>
  <cp:revision>1</cp:revision>
  <dc:title>STP 2025 WEB</dc:title>
</cp:coreProperties>
</file>